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7"/>
  </p:notesMasterIdLst>
  <p:sldIdLst>
    <p:sldId id="275" r:id="rId3"/>
    <p:sldId id="603" r:id="rId4"/>
    <p:sldId id="704" r:id="rId5"/>
    <p:sldId id="723" r:id="rId6"/>
    <p:sldId id="802" r:id="rId7"/>
    <p:sldId id="730" r:id="rId8"/>
    <p:sldId id="731" r:id="rId9"/>
    <p:sldId id="735" r:id="rId10"/>
    <p:sldId id="736" r:id="rId11"/>
    <p:sldId id="745" r:id="rId12"/>
    <p:sldId id="726" r:id="rId13"/>
    <p:sldId id="748" r:id="rId14"/>
    <p:sldId id="732" r:id="rId15"/>
    <p:sldId id="749" r:id="rId16"/>
    <p:sldId id="747" r:id="rId17"/>
    <p:sldId id="746" r:id="rId18"/>
    <p:sldId id="751" r:id="rId19"/>
    <p:sldId id="752" r:id="rId20"/>
    <p:sldId id="753" r:id="rId21"/>
    <p:sldId id="754" r:id="rId22"/>
    <p:sldId id="756" r:id="rId23"/>
    <p:sldId id="728" r:id="rId24"/>
    <p:sldId id="719" r:id="rId25"/>
    <p:sldId id="738" r:id="rId26"/>
    <p:sldId id="734" r:id="rId27"/>
    <p:sldId id="799" r:id="rId28"/>
    <p:sldId id="718" r:id="rId29"/>
    <p:sldId id="737" r:id="rId30"/>
    <p:sldId id="801" r:id="rId31"/>
    <p:sldId id="800" r:id="rId32"/>
    <p:sldId id="771" r:id="rId33"/>
    <p:sldId id="783" r:id="rId34"/>
    <p:sldId id="785" r:id="rId35"/>
    <p:sldId id="784" r:id="rId36"/>
    <p:sldId id="772" r:id="rId37"/>
    <p:sldId id="776" r:id="rId38"/>
    <p:sldId id="773" r:id="rId39"/>
    <p:sldId id="774" r:id="rId40"/>
    <p:sldId id="775" r:id="rId41"/>
    <p:sldId id="777" r:id="rId42"/>
    <p:sldId id="778" r:id="rId43"/>
    <p:sldId id="779" r:id="rId44"/>
    <p:sldId id="781" r:id="rId45"/>
    <p:sldId id="741" r:id="rId46"/>
    <p:sldId id="395" r:id="rId47"/>
    <p:sldId id="757" r:id="rId48"/>
    <p:sldId id="762" r:id="rId49"/>
    <p:sldId id="758" r:id="rId50"/>
    <p:sldId id="759" r:id="rId51"/>
    <p:sldId id="794" r:id="rId52"/>
    <p:sldId id="796" r:id="rId53"/>
    <p:sldId id="797" r:id="rId54"/>
    <p:sldId id="798" r:id="rId55"/>
    <p:sldId id="724" r:id="rId56"/>
    <p:sldId id="769" r:id="rId57"/>
    <p:sldId id="733" r:id="rId58"/>
    <p:sldId id="740" r:id="rId59"/>
    <p:sldId id="739" r:id="rId60"/>
    <p:sldId id="742" r:id="rId61"/>
    <p:sldId id="760" r:id="rId62"/>
    <p:sldId id="761" r:id="rId63"/>
    <p:sldId id="786" r:id="rId64"/>
    <p:sldId id="787" r:id="rId65"/>
    <p:sldId id="788" r:id="rId66"/>
    <p:sldId id="789" r:id="rId67"/>
    <p:sldId id="790" r:id="rId68"/>
    <p:sldId id="791" r:id="rId69"/>
    <p:sldId id="792" r:id="rId70"/>
    <p:sldId id="793" r:id="rId71"/>
    <p:sldId id="743" r:id="rId72"/>
    <p:sldId id="744" r:id="rId73"/>
    <p:sldId id="763" r:id="rId74"/>
    <p:sldId id="764" r:id="rId75"/>
    <p:sldId id="76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F4EA-0221-E7CA-DA80-1CB9B2D1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81136-2603-61D1-E007-F4F4EECD0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ECAE-8144-A269-05CC-2A745090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D9EFD-69A3-1508-2D89-F65C31555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6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Gram%E2%80%93Schmidt_proce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based on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algorithm (</a:t>
                </a:r>
                <a:r>
                  <a:rPr lang="en-US" dirty="0">
                    <a:latin typeface="+mn-lt"/>
                    <a:hlinkClick r:id="rId3"/>
                  </a:rPr>
                  <a:t>Bingham and Mannila, 2001</a:t>
                </a:r>
                <a:r>
                  <a:rPr lang="en-US" dirty="0">
                    <a:latin typeface="+mn-lt"/>
                  </a:rPr>
                  <a:t>), </a:t>
                </a:r>
                <a:r>
                  <a:rPr lang="en-US" dirty="0" err="1">
                    <a:latin typeface="+mn-lt"/>
                  </a:rPr>
                  <a:t>selectes</a:t>
                </a:r>
                <a:r>
                  <a:rPr lang="en-US" dirty="0">
                    <a:latin typeface="+mn-lt"/>
                  </a:rPr>
                  <a:t>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r>
                  <a:rPr lang="en-US" dirty="0">
                    <a:latin typeface="+mn-lt"/>
                  </a:rPr>
                  <a:t>A probabilistic sampling method  </a:t>
                </a:r>
              </a:p>
              <a:p>
                <a:pPr lvl="1"/>
                <a:r>
                  <a:rPr lang="en-US" dirty="0">
                    <a:latin typeface="+mn-lt"/>
                  </a:rPr>
                  <a:t>We have </a:t>
                </a:r>
                <a:r>
                  <a:rPr lang="en-US">
                    <a:latin typeface="+mn-lt"/>
                  </a:rPr>
                  <a:t>seen probabilistic </a:t>
                </a:r>
                <a:r>
                  <a:rPr lang="en-US" dirty="0">
                    <a:latin typeface="+mn-lt"/>
                  </a:rPr>
                  <a:t>sampling methods before, count-min-sketch, </a:t>
                </a:r>
                <a:r>
                  <a:rPr lang="en-US" dirty="0" err="1">
                    <a:latin typeface="+mn-lt"/>
                  </a:rPr>
                  <a:t>HyperLogLog</a:t>
                </a:r>
                <a:r>
                  <a:rPr lang="en-US" dirty="0">
                    <a:latin typeface="+mn-lt"/>
                  </a:rPr>
                  <a:t>, etc.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706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of R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a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Johnson-</a:t>
                </a:r>
                <a:r>
                  <a:rPr lang="en-US" b="1" dirty="0" err="1">
                    <a:latin typeface="+mn-lt"/>
                  </a:rPr>
                  <a:t>Lindenstrauss</a:t>
                </a:r>
                <a:r>
                  <a:rPr lang="en-US" b="1" dirty="0">
                    <a:latin typeface="+mn-lt"/>
                  </a:rPr>
                  <a:t> lemma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>
                <a:latin typeface="+mn-lt"/>
              </a:rPr>
              <a:t>Effective alternative </a:t>
            </a:r>
            <a:r>
              <a:rPr lang="en-US" dirty="0">
                <a:latin typeface="+mn-lt"/>
              </a:rPr>
              <a:t>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959166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959166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or higher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– last week</a:t>
            </a:r>
          </a:p>
          <a:p>
            <a:pPr lvl="1"/>
            <a:r>
              <a:rPr lang="en-US" dirty="0">
                <a:latin typeface="+mn-lt"/>
              </a:rPr>
              <a:t>Nonlinear dependency – this lesson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clustering, retaining more dimensions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poor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exhibit improved convergence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4A61-CA2D-2FEF-1C5E-29871A46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7969-FE14-18F2-1A29-55E8F2DC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the relationship between dimensionality reduction and similarity search? </a:t>
                </a:r>
              </a:p>
              <a:p>
                <a:r>
                  <a:rPr lang="en-US" dirty="0">
                    <a:latin typeface="+mn-lt"/>
                  </a:rPr>
                  <a:t>Recall that pairwise similarity search scales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Quadratic scaling with number of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Scaling of similarity search only loosely related to dimensionality</a:t>
                </a:r>
              </a:p>
              <a:p>
                <a:r>
                  <a:rPr lang="en-US" dirty="0">
                    <a:latin typeface="+mn-lt"/>
                  </a:rPr>
                  <a:t>We want dimensionality reduction to be similarity (distance) preserving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in lower dimensional space reduces computation per pair, but only by a linear factor </a:t>
                </a:r>
              </a:p>
              <a:p>
                <a:r>
                  <a:rPr lang="en-US" dirty="0">
                    <a:latin typeface="+mn-lt"/>
                  </a:rPr>
                  <a:t>Example, using a neural embedding does not improve quadratic scaling of similarity search 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  <a:latin typeface="+mn-lt"/>
                  </a:rPr>
                  <a:t>Don’t conflate these two concepts!</a:t>
                </a:r>
                <a:endParaRPr lang="en-US" sz="2800" b="1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  <a:blipFill>
                <a:blip r:embed="rId3"/>
                <a:stretch>
                  <a:fillRect l="-1111" t="-1891" b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6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Effective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 of the 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Eigenvector for largest eigenvalue along axis!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25621</TotalTime>
  <Words>4166</Words>
  <Application>Microsoft Office PowerPoint</Application>
  <PresentationFormat>Widescreen</PresentationFormat>
  <Paragraphs>722</Paragraphs>
  <Slides>74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1158</cp:revision>
  <dcterms:created xsi:type="dcterms:W3CDTF">2020-07-25T22:15:22Z</dcterms:created>
  <dcterms:modified xsi:type="dcterms:W3CDTF">2025-04-23T19:31:16Z</dcterms:modified>
</cp:coreProperties>
</file>